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Questrial" charset="1" panose="020000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2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3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4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10710603">
            <a:off x="13944206" y="4754673"/>
            <a:ext cx="5779143" cy="7659105"/>
          </a:xfrm>
          <a:custGeom>
            <a:avLst/>
            <a:gdLst/>
            <a:ahLst/>
            <a:cxnLst/>
            <a:rect r="r" b="b" t="t" l="l"/>
            <a:pathLst>
              <a:path h="7659105" w="5779143">
                <a:moveTo>
                  <a:pt x="0" y="7659105"/>
                </a:moveTo>
                <a:lnTo>
                  <a:pt x="5779143" y="7659105"/>
                </a:lnTo>
                <a:lnTo>
                  <a:pt x="5779143" y="0"/>
                </a:lnTo>
                <a:lnTo>
                  <a:pt x="0" y="0"/>
                </a:lnTo>
                <a:lnTo>
                  <a:pt x="0" y="7659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659014">
            <a:off x="-1608015" y="-2626550"/>
            <a:ext cx="5779143" cy="7659105"/>
          </a:xfrm>
          <a:custGeom>
            <a:avLst/>
            <a:gdLst/>
            <a:ahLst/>
            <a:cxnLst/>
            <a:rect r="r" b="b" t="t" l="l"/>
            <a:pathLst>
              <a:path h="7659105" w="5779143">
                <a:moveTo>
                  <a:pt x="0" y="7659105"/>
                </a:moveTo>
                <a:lnTo>
                  <a:pt x="5779142" y="7659105"/>
                </a:lnTo>
                <a:lnTo>
                  <a:pt x="5779142" y="0"/>
                </a:lnTo>
                <a:lnTo>
                  <a:pt x="0" y="0"/>
                </a:lnTo>
                <a:lnTo>
                  <a:pt x="0" y="765910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049191" y="4368423"/>
            <a:ext cx="21340091" cy="796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6399" spc="633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ORGANIZAÇÃO E LIDERANÇA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600950" y="1958492"/>
            <a:ext cx="3086100" cy="1452231"/>
            <a:chOff x="0" y="0"/>
            <a:chExt cx="812800" cy="3824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382481"/>
            </a:xfrm>
            <a:custGeom>
              <a:avLst/>
              <a:gdLst/>
              <a:ahLst/>
              <a:cxnLst/>
              <a:rect r="r" b="b" t="t" l="l"/>
              <a:pathLst>
                <a:path h="382481" w="812800">
                  <a:moveTo>
                    <a:pt x="80277" y="0"/>
                  </a:moveTo>
                  <a:lnTo>
                    <a:pt x="732523" y="0"/>
                  </a:lnTo>
                  <a:cubicBezTo>
                    <a:pt x="753814" y="0"/>
                    <a:pt x="774233" y="8458"/>
                    <a:pt x="789288" y="23512"/>
                  </a:cubicBezTo>
                  <a:cubicBezTo>
                    <a:pt x="804342" y="38567"/>
                    <a:pt x="812800" y="58986"/>
                    <a:pt x="812800" y="80277"/>
                  </a:cubicBezTo>
                  <a:lnTo>
                    <a:pt x="812800" y="302204"/>
                  </a:lnTo>
                  <a:cubicBezTo>
                    <a:pt x="812800" y="323495"/>
                    <a:pt x="804342" y="343913"/>
                    <a:pt x="789288" y="358968"/>
                  </a:cubicBezTo>
                  <a:cubicBezTo>
                    <a:pt x="774233" y="374023"/>
                    <a:pt x="753814" y="382481"/>
                    <a:pt x="732523" y="382481"/>
                  </a:cubicBezTo>
                  <a:lnTo>
                    <a:pt x="80277" y="382481"/>
                  </a:lnTo>
                  <a:cubicBezTo>
                    <a:pt x="58986" y="382481"/>
                    <a:pt x="38567" y="374023"/>
                    <a:pt x="23512" y="358968"/>
                  </a:cubicBezTo>
                  <a:cubicBezTo>
                    <a:pt x="8458" y="343913"/>
                    <a:pt x="0" y="323495"/>
                    <a:pt x="0" y="302204"/>
                  </a:cubicBezTo>
                  <a:lnTo>
                    <a:pt x="0" y="80277"/>
                  </a:lnTo>
                  <a:cubicBezTo>
                    <a:pt x="0" y="58986"/>
                    <a:pt x="8458" y="38567"/>
                    <a:pt x="23512" y="23512"/>
                  </a:cubicBezTo>
                  <a:cubicBezTo>
                    <a:pt x="38567" y="8458"/>
                    <a:pt x="58986" y="0"/>
                    <a:pt x="802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430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444150" y="5589148"/>
            <a:ext cx="13399700" cy="380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3000" spc="297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No ambiente de trabalho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12898" y="2532215"/>
            <a:ext cx="4262204" cy="380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3000" spc="297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Senai 2025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44150" y="8151357"/>
            <a:ext cx="13399700" cy="380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3000" spc="297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"Liderança que inspira, organização que transforma!"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835346">
            <a:off x="9794235" y="-5348080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3" y="0"/>
                </a:lnTo>
                <a:lnTo>
                  <a:pt x="10663993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3738">
            <a:off x="-5462157" y="4868967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954343" y="2981369"/>
            <a:ext cx="5598748" cy="0"/>
          </a:xfrm>
          <a:prstGeom prst="line">
            <a:avLst/>
          </a:prstGeom>
          <a:ln cap="flat" w="38100">
            <a:solidFill>
              <a:srgbClr val="3533C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747981" y="2981369"/>
            <a:ext cx="8469363" cy="5642713"/>
          </a:xfrm>
          <a:custGeom>
            <a:avLst/>
            <a:gdLst/>
            <a:ahLst/>
            <a:cxnLst/>
            <a:rect r="r" b="b" t="t" l="l"/>
            <a:pathLst>
              <a:path h="5642713" w="8469363">
                <a:moveTo>
                  <a:pt x="0" y="0"/>
                </a:moveTo>
                <a:lnTo>
                  <a:pt x="8469363" y="0"/>
                </a:lnTo>
                <a:lnTo>
                  <a:pt x="8469363" y="5642713"/>
                </a:lnTo>
                <a:lnTo>
                  <a:pt x="0" y="56427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104775" cap="rnd">
            <a:solidFill>
              <a:srgbClr val="3335CB"/>
            </a:solidFill>
            <a:prstDash val="solid"/>
            <a:round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2168076"/>
            <a:ext cx="7719281" cy="794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36"/>
              </a:lnSpc>
            </a:pPr>
            <a:r>
              <a:rPr lang="en-US" sz="5200" spc="514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PAPEL DE UM LÍDER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01483" y="3406841"/>
            <a:ext cx="5848914" cy="1736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Resolver conflitos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Apoiar o desenvolvimento individual de cada membro da equipe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Criar um clima de confiança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90757" y="7964856"/>
            <a:ext cx="7719281" cy="494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4"/>
              </a:lnSpc>
            </a:pPr>
            <a:r>
              <a:rPr lang="en-US" sz="3300" spc="326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IRIS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653503" y="2651870"/>
            <a:ext cx="8605797" cy="3489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•	O que é liderança? → Inspirar e influenciar positivamente.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•	Visão e propósito → Direcionar com clareza.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•	Autoconhecimento → Liderar a si mesmo primeiro.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•	Comunicação eficaz → Falar e ouvir ativamente.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•	Empatia → Valorizar e apoiar as pessoas.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•	Tomada de decisão → Agir com responsabilidade.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•	Motivação → Incentivar e reconhecer.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•	Resiliência → Adaptar-se aos desafios</a:t>
            </a:r>
          </a:p>
        </p:txBody>
      </p:sp>
      <p:sp>
        <p:nvSpPr>
          <p:cNvPr name="Freeform 3" id="3"/>
          <p:cNvSpPr/>
          <p:nvPr/>
        </p:nvSpPr>
        <p:spPr>
          <a:xfrm flipH="false" flipV="true" rot="10710603">
            <a:off x="15350608" y="6728709"/>
            <a:ext cx="3817383" cy="5059183"/>
          </a:xfrm>
          <a:custGeom>
            <a:avLst/>
            <a:gdLst/>
            <a:ahLst/>
            <a:cxnLst/>
            <a:rect r="r" b="b" t="t" l="l"/>
            <a:pathLst>
              <a:path h="5059183" w="3817383">
                <a:moveTo>
                  <a:pt x="0" y="5059182"/>
                </a:moveTo>
                <a:lnTo>
                  <a:pt x="3817384" y="5059182"/>
                </a:lnTo>
                <a:lnTo>
                  <a:pt x="3817384" y="0"/>
                </a:lnTo>
                <a:lnTo>
                  <a:pt x="0" y="0"/>
                </a:lnTo>
                <a:lnTo>
                  <a:pt x="0" y="5059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659014">
            <a:off x="-1536547" y="-1625928"/>
            <a:ext cx="5130494" cy="6799449"/>
          </a:xfrm>
          <a:custGeom>
            <a:avLst/>
            <a:gdLst/>
            <a:ahLst/>
            <a:cxnLst/>
            <a:rect r="r" b="b" t="t" l="l"/>
            <a:pathLst>
              <a:path h="6799449" w="5130494">
                <a:moveTo>
                  <a:pt x="0" y="6799450"/>
                </a:moveTo>
                <a:lnTo>
                  <a:pt x="5130494" y="6799450"/>
                </a:lnTo>
                <a:lnTo>
                  <a:pt x="5130494" y="0"/>
                </a:lnTo>
                <a:lnTo>
                  <a:pt x="0" y="0"/>
                </a:lnTo>
                <a:lnTo>
                  <a:pt x="0" y="679945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8195040" y="2141572"/>
            <a:ext cx="719610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841315" y="2193738"/>
            <a:ext cx="4706764" cy="7064562"/>
          </a:xfrm>
          <a:custGeom>
            <a:avLst/>
            <a:gdLst/>
            <a:ahLst/>
            <a:cxnLst/>
            <a:rect r="r" b="b" t="t" l="l"/>
            <a:pathLst>
              <a:path h="7064562" w="4706764">
                <a:moveTo>
                  <a:pt x="0" y="0"/>
                </a:moveTo>
                <a:lnTo>
                  <a:pt x="4706765" y="0"/>
                </a:lnTo>
                <a:lnTo>
                  <a:pt x="4706765" y="7064562"/>
                </a:lnTo>
                <a:lnTo>
                  <a:pt x="0" y="70645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95250" cap="rnd">
            <a:solidFill>
              <a:srgbClr val="FFFFFF"/>
            </a:solidFill>
            <a:prstDash val="solid"/>
            <a:round/>
          </a:ln>
        </p:spPr>
      </p:sp>
      <p:sp>
        <p:nvSpPr>
          <p:cNvPr name="TextBox 7" id="7"/>
          <p:cNvSpPr txBox="true"/>
          <p:nvPr/>
        </p:nvSpPr>
        <p:spPr>
          <a:xfrm rot="0">
            <a:off x="8195040" y="1415547"/>
            <a:ext cx="12140638" cy="706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27"/>
              </a:lnSpc>
            </a:pPr>
            <a:r>
              <a:rPr lang="en-US" sz="4599" spc="455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IMPORTÂNCIA DA LIDERANÇA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88981" y="7609335"/>
            <a:ext cx="12140638" cy="494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4"/>
              </a:lnSpc>
            </a:pPr>
            <a:r>
              <a:rPr lang="en-US" sz="3300" spc="326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AMANDA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835346">
            <a:off x="9794235" y="-5348080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3" y="0"/>
                </a:lnTo>
                <a:lnTo>
                  <a:pt x="10663993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3738">
            <a:off x="-5462157" y="4868967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954343" y="2962319"/>
            <a:ext cx="6269614" cy="19050"/>
          </a:xfrm>
          <a:prstGeom prst="line">
            <a:avLst/>
          </a:prstGeom>
          <a:ln cap="flat" w="38100">
            <a:solidFill>
              <a:srgbClr val="3533C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315984" y="3166762"/>
            <a:ext cx="7943316" cy="5292235"/>
          </a:xfrm>
          <a:custGeom>
            <a:avLst/>
            <a:gdLst/>
            <a:ahLst/>
            <a:cxnLst/>
            <a:rect r="r" b="b" t="t" l="l"/>
            <a:pathLst>
              <a:path h="5292235" w="7943316">
                <a:moveTo>
                  <a:pt x="0" y="0"/>
                </a:moveTo>
                <a:lnTo>
                  <a:pt x="7943316" y="0"/>
                </a:lnTo>
                <a:lnTo>
                  <a:pt x="7943316" y="5292235"/>
                </a:lnTo>
                <a:lnTo>
                  <a:pt x="0" y="52922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0" cap="rnd">
            <a:solidFill>
              <a:srgbClr val="3335CB"/>
            </a:solidFill>
            <a:prstDash val="solid"/>
            <a:round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2168076"/>
            <a:ext cx="8656689" cy="794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36"/>
              </a:lnSpc>
            </a:pPr>
            <a:r>
              <a:rPr lang="en-US" sz="5200" spc="514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POSTURA DE UM LÍDER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01483" y="3406841"/>
            <a:ext cx="5848914" cy="4362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Comunicação Clara e Objetiva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Exemplo de Ética e Integridade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Empatia e Inteligência Emocional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Visão Estratégica e Proatividade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Capacidade de Motivar e Engajar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1679"/>
              </a:lnSpc>
            </a:pPr>
          </a:p>
          <a:p>
            <a:pPr algn="l">
              <a:lnSpc>
                <a:spcPts val="167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290757" y="7964856"/>
            <a:ext cx="7719281" cy="494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4"/>
              </a:lnSpc>
            </a:pPr>
            <a:r>
              <a:rPr lang="en-US" sz="3300" spc="326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CLARA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10710603">
            <a:off x="15350608" y="6728709"/>
            <a:ext cx="3817383" cy="5059183"/>
          </a:xfrm>
          <a:custGeom>
            <a:avLst/>
            <a:gdLst/>
            <a:ahLst/>
            <a:cxnLst/>
            <a:rect r="r" b="b" t="t" l="l"/>
            <a:pathLst>
              <a:path h="5059183" w="3817383">
                <a:moveTo>
                  <a:pt x="0" y="5059182"/>
                </a:moveTo>
                <a:lnTo>
                  <a:pt x="3817384" y="5059182"/>
                </a:lnTo>
                <a:lnTo>
                  <a:pt x="3817384" y="0"/>
                </a:lnTo>
                <a:lnTo>
                  <a:pt x="0" y="0"/>
                </a:lnTo>
                <a:lnTo>
                  <a:pt x="0" y="5059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60925" y="1864745"/>
            <a:ext cx="12140638" cy="706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27"/>
              </a:lnSpc>
            </a:pPr>
            <a:r>
              <a:rPr lang="en-US" sz="4599" spc="455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TIPOS DE LIDERANÇA </a:t>
            </a:r>
          </a:p>
        </p:txBody>
      </p:sp>
      <p:sp>
        <p:nvSpPr>
          <p:cNvPr name="Freeform 4" id="4"/>
          <p:cNvSpPr/>
          <p:nvPr/>
        </p:nvSpPr>
        <p:spPr>
          <a:xfrm flipH="false" flipV="true" rot="659014">
            <a:off x="-1536547" y="-1625928"/>
            <a:ext cx="5130494" cy="6799449"/>
          </a:xfrm>
          <a:custGeom>
            <a:avLst/>
            <a:gdLst/>
            <a:ahLst/>
            <a:cxnLst/>
            <a:rect r="r" b="b" t="t" l="l"/>
            <a:pathLst>
              <a:path h="6799449" w="5130494">
                <a:moveTo>
                  <a:pt x="0" y="6799450"/>
                </a:moveTo>
                <a:lnTo>
                  <a:pt x="5130494" y="6799450"/>
                </a:lnTo>
                <a:lnTo>
                  <a:pt x="5130494" y="0"/>
                </a:lnTo>
                <a:lnTo>
                  <a:pt x="0" y="0"/>
                </a:lnTo>
                <a:lnTo>
                  <a:pt x="0" y="679945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5403842" y="2571721"/>
            <a:ext cx="7480316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967413" y="3086100"/>
            <a:ext cx="2187024" cy="2057400"/>
          </a:xfrm>
          <a:custGeom>
            <a:avLst/>
            <a:gdLst/>
            <a:ahLst/>
            <a:cxnLst/>
            <a:rect r="r" b="b" t="t" l="l"/>
            <a:pathLst>
              <a:path h="2057400" w="2187024">
                <a:moveTo>
                  <a:pt x="0" y="0"/>
                </a:moveTo>
                <a:lnTo>
                  <a:pt x="2187025" y="0"/>
                </a:lnTo>
                <a:lnTo>
                  <a:pt x="2187025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023634" y="3086100"/>
            <a:ext cx="2240733" cy="2057400"/>
          </a:xfrm>
          <a:custGeom>
            <a:avLst/>
            <a:gdLst/>
            <a:ahLst/>
            <a:cxnLst/>
            <a:rect r="r" b="b" t="t" l="l"/>
            <a:pathLst>
              <a:path h="2057400" w="2240733">
                <a:moveTo>
                  <a:pt x="0" y="0"/>
                </a:moveTo>
                <a:lnTo>
                  <a:pt x="2240732" y="0"/>
                </a:lnTo>
                <a:lnTo>
                  <a:pt x="224073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532413" y="3086100"/>
            <a:ext cx="2299939" cy="2057400"/>
          </a:xfrm>
          <a:custGeom>
            <a:avLst/>
            <a:gdLst/>
            <a:ahLst/>
            <a:cxnLst/>
            <a:rect r="r" b="b" t="t" l="l"/>
            <a:pathLst>
              <a:path h="2057400" w="2299939">
                <a:moveTo>
                  <a:pt x="0" y="0"/>
                </a:moveTo>
                <a:lnTo>
                  <a:pt x="2299939" y="0"/>
                </a:lnTo>
                <a:lnTo>
                  <a:pt x="229993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42147" y="5533320"/>
            <a:ext cx="3592869" cy="523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Líder autocrático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23634" y="8978968"/>
            <a:ext cx="12140638" cy="494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4"/>
              </a:lnSpc>
            </a:pPr>
            <a:r>
              <a:rPr lang="en-US" sz="3300" spc="326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GUILHERME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23634" y="5515259"/>
            <a:ext cx="3592869" cy="523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Líder Liberal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209284" y="5515259"/>
            <a:ext cx="3592869" cy="523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Líder democrático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42147" y="6466753"/>
            <a:ext cx="3592869" cy="2111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Centralização do Poder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Comunicação Autoritária e Impositiva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Foco em Resultados a Qualquer Custo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7425716" y="6429642"/>
            <a:ext cx="3592869" cy="1758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Autonomia Total à Equipe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Pouca Supervisão e Direcionamento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Baixa Intervenção em Conflitos ou Problemas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209284" y="6429642"/>
            <a:ext cx="3592869" cy="2111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Tomada de Decisão Colaborativa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Comunicação Aberta e Transparente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Equilíbrio entre Orientação e Autonomia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10710603">
            <a:off x="14756081" y="3836836"/>
            <a:ext cx="5828056" cy="7723930"/>
          </a:xfrm>
          <a:custGeom>
            <a:avLst/>
            <a:gdLst/>
            <a:ahLst/>
            <a:cxnLst/>
            <a:rect r="r" b="b" t="t" l="l"/>
            <a:pathLst>
              <a:path h="7723930" w="5828056">
                <a:moveTo>
                  <a:pt x="0" y="7723930"/>
                </a:moveTo>
                <a:lnTo>
                  <a:pt x="5828056" y="7723930"/>
                </a:lnTo>
                <a:lnTo>
                  <a:pt x="5828056" y="0"/>
                </a:lnTo>
                <a:lnTo>
                  <a:pt x="0" y="0"/>
                </a:lnTo>
                <a:lnTo>
                  <a:pt x="0" y="772393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659014">
            <a:off x="-2098936" y="-2598079"/>
            <a:ext cx="5130494" cy="6799449"/>
          </a:xfrm>
          <a:custGeom>
            <a:avLst/>
            <a:gdLst/>
            <a:ahLst/>
            <a:cxnLst/>
            <a:rect r="r" b="b" t="t" l="l"/>
            <a:pathLst>
              <a:path h="6799449" w="5130494">
                <a:moveTo>
                  <a:pt x="0" y="6799450"/>
                </a:moveTo>
                <a:lnTo>
                  <a:pt x="5130494" y="6799450"/>
                </a:lnTo>
                <a:lnTo>
                  <a:pt x="5130494" y="0"/>
                </a:lnTo>
                <a:lnTo>
                  <a:pt x="0" y="0"/>
                </a:lnTo>
                <a:lnTo>
                  <a:pt x="0" y="679945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7285549" y="6062575"/>
            <a:ext cx="371690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4613862" y="3580099"/>
            <a:ext cx="9061234" cy="237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9999" spc="98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MUITO OBRIGADO!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776947">
            <a:off x="14313479" y="-4031416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3" y="0"/>
                </a:lnTo>
                <a:lnTo>
                  <a:pt x="10663993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3738">
            <a:off x="-5230864" y="2497610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5"/>
                </a:lnTo>
                <a:lnTo>
                  <a:pt x="0" y="108360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848744" y="5150911"/>
            <a:ext cx="21985488" cy="10089413"/>
            <a:chOff x="-161290" y="232410"/>
            <a:chExt cx="12611100" cy="57873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611100" cy="5787390"/>
            </a:xfrm>
            <a:custGeom>
              <a:avLst/>
              <a:gdLst/>
              <a:ahLst/>
              <a:cxnLst/>
              <a:rect r="r" b="b" t="t" l="l"/>
              <a:pathLst>
                <a:path h="5787390" w="12611100">
                  <a:moveTo>
                    <a:pt x="12551410" y="2688590"/>
                  </a:moveTo>
                  <a:cubicBezTo>
                    <a:pt x="12498070" y="2100580"/>
                    <a:pt x="12113260" y="1581150"/>
                    <a:pt x="11629389" y="1242060"/>
                  </a:cubicBezTo>
                  <a:cubicBezTo>
                    <a:pt x="11145520" y="902970"/>
                    <a:pt x="10571480" y="721360"/>
                    <a:pt x="9999980" y="575310"/>
                  </a:cubicBezTo>
                  <a:cubicBezTo>
                    <a:pt x="8357870" y="157480"/>
                    <a:pt x="6649720" y="0"/>
                    <a:pt x="4958080" y="110490"/>
                  </a:cubicBezTo>
                  <a:cubicBezTo>
                    <a:pt x="3895090" y="123190"/>
                    <a:pt x="3690620" y="267970"/>
                    <a:pt x="2651760" y="491490"/>
                  </a:cubicBezTo>
                  <a:cubicBezTo>
                    <a:pt x="2020570" y="626110"/>
                    <a:pt x="1366520" y="817880"/>
                    <a:pt x="916939" y="1280160"/>
                  </a:cubicBezTo>
                  <a:cubicBezTo>
                    <a:pt x="0" y="2223770"/>
                    <a:pt x="400050" y="3919220"/>
                    <a:pt x="1418589" y="4751070"/>
                  </a:cubicBezTo>
                  <a:cubicBezTo>
                    <a:pt x="2437130" y="5582920"/>
                    <a:pt x="3836669" y="5750560"/>
                    <a:pt x="5152389" y="5767070"/>
                  </a:cubicBezTo>
                  <a:cubicBezTo>
                    <a:pt x="6744970" y="5787390"/>
                    <a:pt x="8346439" y="5632450"/>
                    <a:pt x="9888220" y="5229860"/>
                  </a:cubicBezTo>
                  <a:cubicBezTo>
                    <a:pt x="10535920" y="5060950"/>
                    <a:pt x="11187430" y="4839970"/>
                    <a:pt x="11710670" y="4423410"/>
                  </a:cubicBezTo>
                  <a:cubicBezTo>
                    <a:pt x="12232639" y="4005580"/>
                    <a:pt x="12611099" y="3355340"/>
                    <a:pt x="12551409" y="2688590"/>
                  </a:cubicBezTo>
                  <a:close/>
                </a:path>
              </a:pathLst>
            </a:custGeom>
            <a:blipFill>
              <a:blip r:embed="rId4"/>
              <a:stretch>
                <a:fillRect l="0" t="-16" r="0" b="-41965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452019" y="1262933"/>
            <a:ext cx="15383961" cy="658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2"/>
              </a:lnSpc>
            </a:pPr>
            <a:r>
              <a:rPr lang="en-US" sz="4400" spc="435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O QUE É ORGANIZAÇÃO E LIDERANÇA?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29702" y="2830328"/>
            <a:ext cx="12428597" cy="11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Organização refere-se à estruturação de processos, recursos e pessoas para alcançar objetivos de forma eficiente e a liderança É a capacidade de inspirar, guiar e influenciar pessoas para alcançar objetivos comuns.</a:t>
            </a:r>
          </a:p>
        </p:txBody>
      </p:sp>
      <p:sp>
        <p:nvSpPr>
          <p:cNvPr name="AutoShape 8" id="8"/>
          <p:cNvSpPr/>
          <p:nvPr/>
        </p:nvSpPr>
        <p:spPr>
          <a:xfrm>
            <a:off x="1702784" y="1921825"/>
            <a:ext cx="14555970" cy="0"/>
          </a:xfrm>
          <a:prstGeom prst="line">
            <a:avLst/>
          </a:prstGeom>
          <a:ln cap="flat" w="38100">
            <a:solidFill>
              <a:srgbClr val="3533C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710603">
            <a:off x="15350608" y="-1614317"/>
            <a:ext cx="3817383" cy="5059183"/>
          </a:xfrm>
          <a:custGeom>
            <a:avLst/>
            <a:gdLst/>
            <a:ahLst/>
            <a:cxnLst/>
            <a:rect r="r" b="b" t="t" l="l"/>
            <a:pathLst>
              <a:path h="5059183" w="3817383">
                <a:moveTo>
                  <a:pt x="0" y="0"/>
                </a:moveTo>
                <a:lnTo>
                  <a:pt x="3817384" y="0"/>
                </a:lnTo>
                <a:lnTo>
                  <a:pt x="3817384" y="5059183"/>
                </a:lnTo>
                <a:lnTo>
                  <a:pt x="0" y="5059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41271">
            <a:off x="-1651755" y="6757385"/>
            <a:ext cx="5130494" cy="6799449"/>
          </a:xfrm>
          <a:custGeom>
            <a:avLst/>
            <a:gdLst/>
            <a:ahLst/>
            <a:cxnLst/>
            <a:rect r="r" b="b" t="t" l="l"/>
            <a:pathLst>
              <a:path h="6799449" w="5130494">
                <a:moveTo>
                  <a:pt x="0" y="0"/>
                </a:moveTo>
                <a:lnTo>
                  <a:pt x="5130493" y="0"/>
                </a:lnTo>
                <a:lnTo>
                  <a:pt x="5130493" y="6799450"/>
                </a:lnTo>
                <a:lnTo>
                  <a:pt x="0" y="67994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88890" y="3884164"/>
            <a:ext cx="1993776" cy="1993776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E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207974" y="4493380"/>
            <a:ext cx="755608" cy="775344"/>
          </a:xfrm>
          <a:custGeom>
            <a:avLst/>
            <a:gdLst/>
            <a:ahLst/>
            <a:cxnLst/>
            <a:rect r="r" b="b" t="t" l="l"/>
            <a:pathLst>
              <a:path h="775344" w="755608">
                <a:moveTo>
                  <a:pt x="0" y="0"/>
                </a:moveTo>
                <a:lnTo>
                  <a:pt x="755609" y="0"/>
                </a:lnTo>
                <a:lnTo>
                  <a:pt x="755609" y="775344"/>
                </a:lnTo>
                <a:lnTo>
                  <a:pt x="0" y="775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327529" y="3884164"/>
            <a:ext cx="1993776" cy="1993776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E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618993" y="3884164"/>
            <a:ext cx="1993776" cy="1993776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E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379546" y="3884164"/>
            <a:ext cx="1993776" cy="1993776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E"/>
            </a:solidFill>
          </p:spPr>
        </p:sp>
      </p:grpSp>
      <p:sp>
        <p:nvSpPr>
          <p:cNvPr name="AutoShape 13" id="13"/>
          <p:cNvSpPr/>
          <p:nvPr/>
        </p:nvSpPr>
        <p:spPr>
          <a:xfrm>
            <a:off x="7285549" y="2681506"/>
            <a:ext cx="3716901" cy="0"/>
          </a:xfrm>
          <a:prstGeom prst="line">
            <a:avLst/>
          </a:prstGeom>
          <a:ln cap="flat" w="3810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6832004" y="4423561"/>
            <a:ext cx="1088860" cy="914982"/>
          </a:xfrm>
          <a:custGeom>
            <a:avLst/>
            <a:gdLst/>
            <a:ahLst/>
            <a:cxnLst/>
            <a:rect r="r" b="b" t="t" l="l"/>
            <a:pathLst>
              <a:path h="914982" w="1088860">
                <a:moveTo>
                  <a:pt x="0" y="0"/>
                </a:moveTo>
                <a:lnTo>
                  <a:pt x="1088860" y="0"/>
                </a:lnTo>
                <a:lnTo>
                  <a:pt x="1088860" y="914982"/>
                </a:lnTo>
                <a:lnTo>
                  <a:pt x="0" y="9149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107211" y="4372382"/>
            <a:ext cx="1017340" cy="1017340"/>
          </a:xfrm>
          <a:custGeom>
            <a:avLst/>
            <a:gdLst/>
            <a:ahLst/>
            <a:cxnLst/>
            <a:rect r="r" b="b" t="t" l="l"/>
            <a:pathLst>
              <a:path h="1017340" w="1017340">
                <a:moveTo>
                  <a:pt x="0" y="0"/>
                </a:moveTo>
                <a:lnTo>
                  <a:pt x="1017340" y="0"/>
                </a:lnTo>
                <a:lnTo>
                  <a:pt x="1017340" y="1017340"/>
                </a:lnTo>
                <a:lnTo>
                  <a:pt x="0" y="10173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902889" y="4387522"/>
            <a:ext cx="765183" cy="987060"/>
          </a:xfrm>
          <a:custGeom>
            <a:avLst/>
            <a:gdLst/>
            <a:ahLst/>
            <a:cxnLst/>
            <a:rect r="r" b="b" t="t" l="l"/>
            <a:pathLst>
              <a:path h="987060" w="765183">
                <a:moveTo>
                  <a:pt x="0" y="0"/>
                </a:moveTo>
                <a:lnTo>
                  <a:pt x="765184" y="0"/>
                </a:lnTo>
                <a:lnTo>
                  <a:pt x="765184" y="987060"/>
                </a:lnTo>
                <a:lnTo>
                  <a:pt x="0" y="9870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2628030" y="6164659"/>
            <a:ext cx="5659970" cy="355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Liderança é fundamental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55246" y="6740287"/>
            <a:ext cx="4204054" cy="1054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Importância da liderança </a:t>
            </a:r>
          </a:p>
          <a:p>
            <a:pPr algn="ctr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Papel e características de um bom líder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1617999"/>
            <a:ext cx="16230600" cy="752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6000" spc="594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PONTOS PRINCIPAIS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63181" y="6164659"/>
            <a:ext cx="3869765" cy="355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Organização Positiva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789891" y="6164659"/>
            <a:ext cx="3651981" cy="355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Estilos de liderança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533691" y="6164659"/>
            <a:ext cx="3503717" cy="355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Organização negativa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065092" y="6739318"/>
            <a:ext cx="3101579" cy="701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Tipos de liderança </a:t>
            </a:r>
          </a:p>
          <a:p>
            <a:pPr algn="ctr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Postura de um lider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047583" y="6739318"/>
            <a:ext cx="4657703" cy="701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Falta de planejamento prévio </a:t>
            </a:r>
          </a:p>
          <a:p>
            <a:pPr algn="ctr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Consequências da desorganização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46780" y="6740287"/>
            <a:ext cx="4600802" cy="1054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Importância da Organização </a:t>
            </a:r>
          </a:p>
          <a:p>
            <a:pPr algn="ctr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Dicas de organização no trabalho </a:t>
            </a:r>
          </a:p>
          <a:p>
            <a:pPr algn="ctr">
              <a:lnSpc>
                <a:spcPts val="2800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007081">
            <a:off x="8949227" y="5649441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2" y="0"/>
                </a:lnTo>
                <a:lnTo>
                  <a:pt x="10663992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134322">
            <a:off x="-2529068" y="-4689660"/>
            <a:ext cx="12090101" cy="9430279"/>
          </a:xfrm>
          <a:custGeom>
            <a:avLst/>
            <a:gdLst/>
            <a:ahLst/>
            <a:cxnLst/>
            <a:rect r="r" b="b" t="t" l="l"/>
            <a:pathLst>
              <a:path h="9430279" w="12090101">
                <a:moveTo>
                  <a:pt x="0" y="0"/>
                </a:moveTo>
                <a:lnTo>
                  <a:pt x="12090101" y="0"/>
                </a:lnTo>
                <a:lnTo>
                  <a:pt x="12090101" y="9430279"/>
                </a:lnTo>
                <a:lnTo>
                  <a:pt x="0" y="94302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515983" y="4625255"/>
            <a:ext cx="11256034" cy="100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0"/>
              </a:lnSpc>
            </a:pPr>
            <a:r>
              <a:rPr lang="en-US" sz="8100" spc="801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ORGANIZAÇÃO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515983" y="5927616"/>
            <a:ext cx="11256034" cy="349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Positiva e negativa </a:t>
            </a:r>
          </a:p>
        </p:txBody>
      </p:sp>
      <p:sp>
        <p:nvSpPr>
          <p:cNvPr name="AutoShape 6" id="6"/>
          <p:cNvSpPr/>
          <p:nvPr/>
        </p:nvSpPr>
        <p:spPr>
          <a:xfrm>
            <a:off x="7285549" y="5803791"/>
            <a:ext cx="3716901" cy="0"/>
          </a:xfrm>
          <a:prstGeom prst="line">
            <a:avLst/>
          </a:prstGeom>
          <a:ln cap="flat" w="38100">
            <a:solidFill>
              <a:srgbClr val="3533C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835346">
            <a:off x="9794235" y="-5348080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3" y="0"/>
                </a:lnTo>
                <a:lnTo>
                  <a:pt x="10663993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3738">
            <a:off x="-5462157" y="4868967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472593" y="750147"/>
            <a:ext cx="8786707" cy="8786707"/>
            <a:chOff x="0" y="0"/>
            <a:chExt cx="12700000" cy="1270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20" y="11470640"/>
                  </a:cubicBezTo>
                  <a:cubicBezTo>
                    <a:pt x="9123680" y="11334750"/>
                    <a:pt x="10237470" y="10519410"/>
                    <a:pt x="11071860" y="9767570"/>
                  </a:cubicBezTo>
                  <a:cubicBezTo>
                    <a:pt x="11625580" y="9268460"/>
                    <a:pt x="11971020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4"/>
              <a:stretch>
                <a:fillRect l="-19656" t="0" r="-19656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746787" y="2164186"/>
            <a:ext cx="7719281" cy="1565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36"/>
              </a:lnSpc>
            </a:pPr>
            <a:r>
              <a:rPr lang="en-US" sz="5200" spc="514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IMPORTÂNCIA DA ORGANIZAÇÃO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46787" y="4922730"/>
            <a:ext cx="5848914" cy="305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Ajuda no aumento da Produtividade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Redução do Estresse e Sobrecarga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Melhoria na Qualidade do Trabalho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Facilita a Comunicação e o Trabalho em Equipe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Promove a Sustentabilidade e a Gestão de Recursos</a:t>
            </a:r>
          </a:p>
        </p:txBody>
      </p:sp>
      <p:sp>
        <p:nvSpPr>
          <p:cNvPr name="AutoShape 8" id="8"/>
          <p:cNvSpPr/>
          <p:nvPr/>
        </p:nvSpPr>
        <p:spPr>
          <a:xfrm>
            <a:off x="1746787" y="4292993"/>
            <a:ext cx="3716901" cy="0"/>
          </a:xfrm>
          <a:prstGeom prst="line">
            <a:avLst/>
          </a:prstGeom>
          <a:ln cap="flat" w="38100">
            <a:solidFill>
              <a:srgbClr val="3533C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2160349" y="8631014"/>
            <a:ext cx="7719281" cy="494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4"/>
              </a:lnSpc>
            </a:pPr>
            <a:r>
              <a:rPr lang="en-US" sz="3300" spc="326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HARRYSON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463868" y="4078094"/>
            <a:ext cx="8605797" cy="305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Organize seus horários.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Trace metas alcançáveis.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Analise quais são as prioridades do dia.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Faça pausas regulares.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Divida as atividades em etapas.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Evite distrações.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Faça um balanço no fim do dia.</a:t>
            </a:r>
          </a:p>
        </p:txBody>
      </p:sp>
      <p:sp>
        <p:nvSpPr>
          <p:cNvPr name="Freeform 3" id="3"/>
          <p:cNvSpPr/>
          <p:nvPr/>
        </p:nvSpPr>
        <p:spPr>
          <a:xfrm flipH="false" flipV="true" rot="10710603">
            <a:off x="15350608" y="6728709"/>
            <a:ext cx="3817383" cy="5059183"/>
          </a:xfrm>
          <a:custGeom>
            <a:avLst/>
            <a:gdLst/>
            <a:ahLst/>
            <a:cxnLst/>
            <a:rect r="r" b="b" t="t" l="l"/>
            <a:pathLst>
              <a:path h="5059183" w="3817383">
                <a:moveTo>
                  <a:pt x="0" y="5059182"/>
                </a:moveTo>
                <a:lnTo>
                  <a:pt x="3817384" y="5059182"/>
                </a:lnTo>
                <a:lnTo>
                  <a:pt x="3817384" y="0"/>
                </a:lnTo>
                <a:lnTo>
                  <a:pt x="0" y="0"/>
                </a:lnTo>
                <a:lnTo>
                  <a:pt x="0" y="5059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43072" y="1773797"/>
            <a:ext cx="7383621" cy="7106800"/>
            <a:chOff x="30480" y="591820"/>
            <a:chExt cx="12736830" cy="122593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736830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2736830">
                  <a:moveTo>
                    <a:pt x="11925300" y="4271010"/>
                  </a:moveTo>
                  <a:cubicBezTo>
                    <a:pt x="10819130" y="2120900"/>
                    <a:pt x="8590280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20"/>
                    <a:pt x="1822450" y="10811510"/>
                    <a:pt x="2842260" y="11203940"/>
                  </a:cubicBezTo>
                  <a:cubicBezTo>
                    <a:pt x="5585460" y="12259310"/>
                    <a:pt x="8953501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4"/>
              <a:stretch>
                <a:fillRect l="-18978" t="0" r="-18978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8696448" y="1764272"/>
            <a:ext cx="12140638" cy="139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27"/>
              </a:lnSpc>
            </a:pPr>
            <a:r>
              <a:rPr lang="en-US" sz="4599" spc="455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DICAS DE UM AMBIENTE DE TRABALHO ORGANIZADO </a:t>
            </a:r>
          </a:p>
        </p:txBody>
      </p:sp>
      <p:sp>
        <p:nvSpPr>
          <p:cNvPr name="Freeform 7" id="7"/>
          <p:cNvSpPr/>
          <p:nvPr/>
        </p:nvSpPr>
        <p:spPr>
          <a:xfrm flipH="false" flipV="true" rot="659014">
            <a:off x="-1536547" y="-1625928"/>
            <a:ext cx="5130494" cy="6799449"/>
          </a:xfrm>
          <a:custGeom>
            <a:avLst/>
            <a:gdLst/>
            <a:ahLst/>
            <a:cxnLst/>
            <a:rect r="r" b="b" t="t" l="l"/>
            <a:pathLst>
              <a:path h="6799449" w="5130494">
                <a:moveTo>
                  <a:pt x="0" y="6799450"/>
                </a:moveTo>
                <a:lnTo>
                  <a:pt x="5130494" y="6799450"/>
                </a:lnTo>
                <a:lnTo>
                  <a:pt x="5130494" y="0"/>
                </a:lnTo>
                <a:lnTo>
                  <a:pt x="0" y="0"/>
                </a:lnTo>
                <a:lnTo>
                  <a:pt x="0" y="679945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8795630" y="3176065"/>
            <a:ext cx="8189168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2217681" y="8045821"/>
            <a:ext cx="12140638" cy="494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4"/>
              </a:lnSpc>
            </a:pPr>
            <a:r>
              <a:rPr lang="en-US" sz="3300" spc="326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RENAEL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835346">
            <a:off x="9794235" y="-5348080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3" y="0"/>
                </a:lnTo>
                <a:lnTo>
                  <a:pt x="10663993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3738">
            <a:off x="-5462157" y="4868967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746787" y="4292993"/>
            <a:ext cx="3716901" cy="0"/>
          </a:xfrm>
          <a:prstGeom prst="line">
            <a:avLst/>
          </a:prstGeom>
          <a:ln cap="flat" w="38100">
            <a:solidFill>
              <a:srgbClr val="3533C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537444" y="2097405"/>
            <a:ext cx="9144000" cy="6092190"/>
          </a:xfrm>
          <a:custGeom>
            <a:avLst/>
            <a:gdLst/>
            <a:ahLst/>
            <a:cxnLst/>
            <a:rect r="r" b="b" t="t" l="l"/>
            <a:pathLst>
              <a:path h="6092190" w="9144000">
                <a:moveTo>
                  <a:pt x="0" y="0"/>
                </a:moveTo>
                <a:lnTo>
                  <a:pt x="9144000" y="0"/>
                </a:lnTo>
                <a:lnTo>
                  <a:pt x="9144000" y="6092190"/>
                </a:lnTo>
                <a:lnTo>
                  <a:pt x="0" y="6092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85725" cap="rnd">
            <a:solidFill>
              <a:srgbClr val="3335CB"/>
            </a:solidFill>
            <a:prstDash val="solid"/>
            <a:round/>
          </a:ln>
        </p:spPr>
      </p:sp>
      <p:sp>
        <p:nvSpPr>
          <p:cNvPr name="TextBox 6" id="6"/>
          <p:cNvSpPr txBox="true"/>
          <p:nvPr/>
        </p:nvSpPr>
        <p:spPr>
          <a:xfrm rot="0">
            <a:off x="1746787" y="1392677"/>
            <a:ext cx="7719281" cy="2337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36"/>
              </a:lnSpc>
            </a:pPr>
            <a:r>
              <a:rPr lang="en-US" sz="5200" spc="514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FALTA DE PLANEJAMENTO PRÉVIO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46787" y="4922730"/>
            <a:ext cx="5848914" cy="3489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Tomada de Decisões Ineficiente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Desmotivação e Baixo Engajamento da Equipe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Problemas no Atendimento ao Cliente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Dificuldade em Mensurar Resultados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Aumento de Riscos e Vulnerabilidades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32780" y="9258300"/>
            <a:ext cx="7719281" cy="494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4"/>
              </a:lnSpc>
            </a:pPr>
            <a:r>
              <a:rPr lang="en-US" sz="3300" spc="326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FELIPE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463868" y="4078094"/>
            <a:ext cx="8605797" cy="2612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Perda de Tempo e Baixa Produtividade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Aumento de Erros e Retrabalho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Estresse e Sobrecarga da Equipe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Prejuízos Financeiros e Operacionais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Dificuldade na Comunicação e Conflitos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true" rot="10710603">
            <a:off x="15350608" y="6728709"/>
            <a:ext cx="3817383" cy="5059183"/>
          </a:xfrm>
          <a:custGeom>
            <a:avLst/>
            <a:gdLst/>
            <a:ahLst/>
            <a:cxnLst/>
            <a:rect r="r" b="b" t="t" l="l"/>
            <a:pathLst>
              <a:path h="5059183" w="3817383">
                <a:moveTo>
                  <a:pt x="0" y="5059182"/>
                </a:moveTo>
                <a:lnTo>
                  <a:pt x="3817384" y="5059182"/>
                </a:lnTo>
                <a:lnTo>
                  <a:pt x="3817384" y="0"/>
                </a:lnTo>
                <a:lnTo>
                  <a:pt x="0" y="0"/>
                </a:lnTo>
                <a:lnTo>
                  <a:pt x="0" y="5059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794148" y="1726172"/>
            <a:ext cx="12140638" cy="139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27"/>
              </a:lnSpc>
            </a:pPr>
            <a:r>
              <a:rPr lang="en-US" sz="4599" spc="455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CONSEQUÊNCIAS DA DESORGANIZAÇÃO 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659014">
            <a:off x="-1536547" y="-1625928"/>
            <a:ext cx="5130494" cy="6799449"/>
          </a:xfrm>
          <a:custGeom>
            <a:avLst/>
            <a:gdLst/>
            <a:ahLst/>
            <a:cxnLst/>
            <a:rect r="r" b="b" t="t" l="l"/>
            <a:pathLst>
              <a:path h="6799449" w="5130494">
                <a:moveTo>
                  <a:pt x="0" y="6799450"/>
                </a:moveTo>
                <a:lnTo>
                  <a:pt x="5130494" y="6799450"/>
                </a:lnTo>
                <a:lnTo>
                  <a:pt x="5130494" y="0"/>
                </a:lnTo>
                <a:lnTo>
                  <a:pt x="0" y="0"/>
                </a:lnTo>
                <a:lnTo>
                  <a:pt x="0" y="679945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9794193" y="3118915"/>
            <a:ext cx="7086723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30044" y="2857849"/>
            <a:ext cx="8313956" cy="5539173"/>
          </a:xfrm>
          <a:custGeom>
            <a:avLst/>
            <a:gdLst/>
            <a:ahLst/>
            <a:cxnLst/>
            <a:rect r="r" b="b" t="t" l="l"/>
            <a:pathLst>
              <a:path h="5539173" w="8313956">
                <a:moveTo>
                  <a:pt x="0" y="0"/>
                </a:moveTo>
                <a:lnTo>
                  <a:pt x="8313956" y="0"/>
                </a:lnTo>
                <a:lnTo>
                  <a:pt x="8313956" y="5539173"/>
                </a:lnTo>
                <a:lnTo>
                  <a:pt x="0" y="55391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114300" cap="rnd">
            <a:solidFill>
              <a:srgbClr val="FFFFFE"/>
            </a:solidFill>
            <a:prstDash val="solid"/>
            <a:round/>
          </a:ln>
        </p:spPr>
      </p:sp>
      <p:sp>
        <p:nvSpPr>
          <p:cNvPr name="TextBox 8" id="8"/>
          <p:cNvSpPr txBox="true"/>
          <p:nvPr/>
        </p:nvSpPr>
        <p:spPr>
          <a:xfrm rot="0">
            <a:off x="10914480" y="8043553"/>
            <a:ext cx="12140638" cy="494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4"/>
              </a:lnSpc>
            </a:pPr>
            <a:r>
              <a:rPr lang="en-US" sz="3300" spc="326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CARLOS HENRIQUE 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10710603">
            <a:off x="14740120" y="4861260"/>
            <a:ext cx="5038360" cy="6677344"/>
          </a:xfrm>
          <a:custGeom>
            <a:avLst/>
            <a:gdLst/>
            <a:ahLst/>
            <a:cxnLst/>
            <a:rect r="r" b="b" t="t" l="l"/>
            <a:pathLst>
              <a:path h="6677344" w="5038360">
                <a:moveTo>
                  <a:pt x="0" y="6677344"/>
                </a:moveTo>
                <a:lnTo>
                  <a:pt x="5038360" y="6677344"/>
                </a:lnTo>
                <a:lnTo>
                  <a:pt x="5038360" y="0"/>
                </a:lnTo>
                <a:lnTo>
                  <a:pt x="0" y="0"/>
                </a:lnTo>
                <a:lnTo>
                  <a:pt x="0" y="667734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2776409">
            <a:off x="-1536547" y="-2586118"/>
            <a:ext cx="5130494" cy="6799449"/>
          </a:xfrm>
          <a:custGeom>
            <a:avLst/>
            <a:gdLst/>
            <a:ahLst/>
            <a:cxnLst/>
            <a:rect r="r" b="b" t="t" l="l"/>
            <a:pathLst>
              <a:path h="6799449" w="5130494">
                <a:moveTo>
                  <a:pt x="0" y="6799449"/>
                </a:moveTo>
                <a:lnTo>
                  <a:pt x="5130494" y="6799449"/>
                </a:lnTo>
                <a:lnTo>
                  <a:pt x="5130494" y="0"/>
                </a:lnTo>
                <a:lnTo>
                  <a:pt x="0" y="0"/>
                </a:lnTo>
                <a:lnTo>
                  <a:pt x="0" y="679944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H="true">
            <a:off x="4434530" y="5394092"/>
            <a:ext cx="944915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3525025" y="4390181"/>
            <a:ext cx="11256034" cy="100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0"/>
              </a:lnSpc>
            </a:pPr>
            <a:r>
              <a:rPr lang="en-US" sz="8100" spc="80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LIDERANÇA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15983" y="5727467"/>
            <a:ext cx="11256034" cy="349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Liderança estilos e fundamentos 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DAGi8jskK7o</dc:identifier>
  <dcterms:modified xsi:type="dcterms:W3CDTF">2011-08-01T06:04:30Z</dcterms:modified>
  <cp:revision>1</cp:revision>
  <dc:title>Apresentação Institucional Grátis 16:9 colorido</dc:title>
</cp:coreProperties>
</file>